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59" r:id="rId6"/>
    <p:sldId id="258" r:id="rId7"/>
    <p:sldId id="271" r:id="rId8"/>
    <p:sldId id="260" r:id="rId9"/>
    <p:sldId id="262" r:id="rId10"/>
    <p:sldId id="265" r:id="rId11"/>
    <p:sldId id="264" r:id="rId12"/>
    <p:sldId id="267" r:id="rId13"/>
    <p:sldId id="302" r:id="rId14"/>
    <p:sldId id="277" r:id="rId15"/>
    <p:sldId id="278" r:id="rId16"/>
    <p:sldId id="279" r:id="rId17"/>
    <p:sldId id="280" r:id="rId18"/>
    <p:sldId id="282" r:id="rId19"/>
    <p:sldId id="284" r:id="rId20"/>
    <p:sldId id="285" r:id="rId21"/>
    <p:sldId id="287" r:id="rId22"/>
    <p:sldId id="288" r:id="rId23"/>
    <p:sldId id="295" r:id="rId24"/>
    <p:sldId id="301" r:id="rId25"/>
    <p:sldId id="293" r:id="rId26"/>
    <p:sldId id="269" r:id="rId27"/>
    <p:sldId id="303" r:id="rId28"/>
    <p:sldId id="274" r:id="rId29"/>
    <p:sldId id="304" r:id="rId30"/>
    <p:sldId id="276" r:id="rId31"/>
    <p:sldId id="306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0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3.png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87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image" Target="../media/image20.png"/><Relationship Id="rId3" Type="http://schemas.openxmlformats.org/officeDocument/2006/relationships/tags" Target="../tags/tag90.xml"/><Relationship Id="rId2" Type="http://schemas.openxmlformats.org/officeDocument/2006/relationships/image" Target="../media/image19.png"/><Relationship Id="rId1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../media/image22.png"/><Relationship Id="rId3" Type="http://schemas.openxmlformats.org/officeDocument/2006/relationships/tags" Target="../tags/tag95.xml"/><Relationship Id="rId2" Type="http://schemas.openxmlformats.org/officeDocument/2006/relationships/image" Target="../media/image21.png"/><Relationship Id="rId1" Type="http://schemas.openxmlformats.org/officeDocument/2006/relationships/tags" Target="../tags/tag94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31.png"/><Relationship Id="rId2" Type="http://schemas.openxmlformats.org/officeDocument/2006/relationships/tags" Target="../tags/tag100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数理逻辑</a:t>
            </a:r>
            <a:br>
              <a:rPr lang="zh-CN" altLang="zh-CN"/>
            </a:br>
            <a:r>
              <a:rPr lang="zh-CN" altLang="zh-CN"/>
              <a:t>备考指导与</a:t>
            </a:r>
            <a:r>
              <a:rPr lang="zh-CN" altLang="zh-CN"/>
              <a:t>题型分析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  <a:p>
            <a:r>
              <a:rPr lang="en-US" altLang="zh-CN"/>
              <a:t>PB20051036  </a:t>
            </a:r>
            <a:r>
              <a:rPr lang="zh-CN" altLang="en-US"/>
              <a:t>贺阳槐安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510" y="1500505"/>
            <a:ext cx="4671060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10" y="3989070"/>
            <a:ext cx="4192905" cy="559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7570" y="687705"/>
            <a:ext cx="5761355" cy="4460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86510" y="319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（摘自往届助教与同学的</a:t>
            </a:r>
            <a:r>
              <a:rPr lang="zh-CN" altLang="en-US"/>
              <a:t>文档）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>
                <a:solidFill>
                  <a:srgbClr val="FF0000"/>
                </a:solidFill>
                <a:sym typeface="+mn-ea"/>
              </a:rPr>
              <a:t>命题演算证明题（通常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20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分）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要求直接证明与间接证明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间接证明（</a:t>
            </a:r>
            <a:r>
              <a:rPr lang="en-US" altLang="zh-CN">
                <a:solidFill>
                  <a:schemeClr val="tx1"/>
                </a:solidFill>
              </a:rPr>
              <a:t>8</a:t>
            </a:r>
            <a:r>
              <a:rPr lang="zh-CN" altLang="en-US">
                <a:solidFill>
                  <a:schemeClr val="tx1"/>
                </a:solidFill>
              </a:rPr>
              <a:t>分，简单）：演绎定理、反证律、归谬律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直接证明（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分，拉区分度！）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tx1"/>
                </a:solidFill>
              </a:rPr>
              <a:t>需要知识储备与经验积累，有无方法论？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985" y="1010920"/>
            <a:ext cx="6082030" cy="4836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9980" y="3835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（摘自往届助教与同学的文档）</a:t>
            </a: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步骤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(1)</a:t>
            </a:r>
            <a:r>
              <a:rPr lang="zh-CN" altLang="en-US"/>
              <a:t>出发：</a:t>
            </a:r>
            <a:r>
              <a:rPr lang="zh-CN" altLang="en-US"/>
              <a:t>已知证明的公式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(2)</a:t>
            </a:r>
            <a:r>
              <a:rPr lang="zh-CN" altLang="en-US"/>
              <a:t>发散：由已知的公式进行发散，寻找证明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(3)</a:t>
            </a:r>
            <a:r>
              <a:rPr lang="zh-CN" altLang="en-US">
                <a:sym typeface="+mn-ea"/>
              </a:rPr>
              <a:t>勾连：使用</a:t>
            </a:r>
            <a:r>
              <a:rPr lang="en-US" altLang="zh-CN">
                <a:sym typeface="+mn-ea"/>
              </a:rPr>
              <a:t>HS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MP</a:t>
            </a:r>
            <a:r>
              <a:rPr lang="zh-CN" altLang="en-US">
                <a:sym typeface="+mn-ea"/>
              </a:rPr>
              <a:t>连接公式，完成</a:t>
            </a:r>
            <a:r>
              <a:rPr lang="zh-CN" altLang="en-US">
                <a:sym typeface="+mn-ea"/>
              </a:rPr>
              <a:t>证明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(4)</a:t>
            </a:r>
            <a:r>
              <a:rPr lang="zh-CN" altLang="en-US">
                <a:sym typeface="+mn-ea"/>
              </a:rPr>
              <a:t>开抄：将非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条公理、</a:t>
            </a:r>
            <a:r>
              <a:rPr lang="en-US" altLang="zh-CN">
                <a:sym typeface="+mn-ea"/>
              </a:rPr>
              <a:t>MP</a:t>
            </a:r>
            <a:r>
              <a:rPr lang="zh-CN" altLang="en-US">
                <a:sym typeface="+mn-ea"/>
              </a:rPr>
              <a:t>规则得到的其它公式扩写</a:t>
            </a:r>
            <a:r>
              <a:rPr lang="zh-CN" altLang="en-US">
                <a:sym typeface="+mn-ea"/>
              </a:rPr>
              <a:t>证明</a:t>
            </a: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如何</a:t>
            </a:r>
            <a:r>
              <a:rPr lang="zh-CN" altLang="en-US" sz="2400"/>
              <a:t>出发？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需要收集并掌握尽可能多的公式的</a:t>
            </a:r>
            <a:r>
              <a:rPr lang="zh-CN" altLang="en-US"/>
              <a:t>证明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需要熟悉这些公式的形式，否则可能</a:t>
            </a:r>
            <a:r>
              <a:rPr lang="zh-CN" altLang="en-US"/>
              <a:t>想不起来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先看看我们</a:t>
            </a:r>
            <a:r>
              <a:rPr lang="zh-CN" altLang="en-US"/>
              <a:t>有什么？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注意证明完成之后，这个题目本身就成了一个已知证明的公式！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如果结构很有启发性，</a:t>
            </a:r>
            <a:r>
              <a:rPr lang="zh-CN" altLang="en-US">
                <a:solidFill>
                  <a:srgbClr val="FF0000"/>
                </a:solidFill>
              </a:rPr>
              <a:t>可以收集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95580"/>
            <a:ext cx="3749040" cy="525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876300"/>
            <a:ext cx="4061460" cy="34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447165"/>
            <a:ext cx="3748405" cy="510794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046480" y="1645920"/>
            <a:ext cx="2002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47645" y="144716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FF0000"/>
                </a:solidFill>
              </a:rPr>
              <a:t>消除中间</a:t>
            </a:r>
            <a:endParaRPr lang="zh-CN" altLang="en-US" sz="100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730" y="721360"/>
            <a:ext cx="4357370" cy="58096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80975"/>
            <a:ext cx="4114800" cy="438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55" y="180975"/>
            <a:ext cx="5501640" cy="2910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3766185"/>
            <a:ext cx="1257300" cy="29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4562475"/>
            <a:ext cx="1127760" cy="365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870" y="3766185"/>
            <a:ext cx="1089660" cy="281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170" y="4623435"/>
            <a:ext cx="861060" cy="304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29350" y="5503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详细证明见</a:t>
            </a:r>
            <a:r>
              <a:rPr lang="zh-CN" altLang="en-US"/>
              <a:t>资料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如何</a:t>
            </a:r>
            <a:r>
              <a:rPr lang="zh-CN" altLang="en-US" sz="2400"/>
              <a:t>发散？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此时相当于我们可以使用除演绎定理、反证律、归谬律之外，所有已知的公式来完成证明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那么证明是否有规律性</a:t>
            </a:r>
            <a:r>
              <a:rPr lang="zh-CN" altLang="en-US"/>
              <a:t>的技巧？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MP</a:t>
            </a:r>
            <a:r>
              <a:rPr lang="zh-CN" altLang="en-US"/>
              <a:t>、</a:t>
            </a:r>
            <a:r>
              <a:rPr lang="en-US" altLang="zh-CN"/>
              <a:t>HS</a:t>
            </a:r>
            <a:r>
              <a:rPr lang="zh-CN" altLang="en-US"/>
              <a:t>为引可以很好的打开许多题目的</a:t>
            </a:r>
            <a:r>
              <a:rPr lang="zh-CN" altLang="en-US"/>
              <a:t>思路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注意两种</a:t>
            </a:r>
            <a:r>
              <a:rPr lang="en-US" altLang="zh-CN"/>
              <a:t>HS</a:t>
            </a:r>
            <a:r>
              <a:rPr lang="zh-CN" altLang="en-US"/>
              <a:t>的区别：一为引入</a:t>
            </a:r>
            <a:r>
              <a:rPr lang="en-US" altLang="zh-CN"/>
              <a:t>HS</a:t>
            </a:r>
            <a:r>
              <a:rPr lang="zh-CN" altLang="en-US"/>
              <a:t>形式的公式，二为</a:t>
            </a:r>
            <a:r>
              <a:rPr lang="zh-CN" altLang="en-US"/>
              <a:t>勾连形成新的</a:t>
            </a:r>
            <a:r>
              <a:rPr lang="zh-CN" altLang="en-US"/>
              <a:t>公式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2295" y="2328545"/>
            <a:ext cx="3901440" cy="14249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技巧</a:t>
            </a:r>
            <a:r>
              <a:rPr lang="en-US" altLang="zh-CN" sz="2400"/>
              <a:t>1  </a:t>
            </a:r>
            <a:r>
              <a:rPr lang="zh-CN" altLang="en-US" sz="2400"/>
              <a:t>使用</a:t>
            </a:r>
            <a:r>
              <a:rPr lang="en-US" altLang="zh-CN" sz="2400"/>
              <a:t>MP</a:t>
            </a:r>
            <a:r>
              <a:rPr lang="zh-CN" altLang="en-US" sz="2400"/>
              <a:t>发散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要证明</a:t>
            </a:r>
            <a:r>
              <a:rPr lang="en-US" altLang="zh-CN"/>
              <a:t>A</a:t>
            </a:r>
            <a:r>
              <a:rPr lang="zh-CN" altLang="en-US"/>
              <a:t>，可以通过证明</a:t>
            </a:r>
            <a:r>
              <a:rPr lang="en-US" altLang="zh-CN"/>
              <a:t>B</a:t>
            </a:r>
            <a:r>
              <a:rPr lang="zh-CN" altLang="en-US"/>
              <a:t>以及</a:t>
            </a:r>
            <a:r>
              <a:rPr lang="en-US" altLang="zh-CN"/>
              <a:t>B-&gt;A</a:t>
            </a:r>
            <a:r>
              <a:rPr lang="zh-CN" altLang="en-US"/>
              <a:t>，然后使用</a:t>
            </a:r>
            <a:r>
              <a:rPr lang="en-US" altLang="zh-CN"/>
              <a:t>MP</a:t>
            </a:r>
            <a:r>
              <a:rPr lang="zh-CN" altLang="en-US"/>
              <a:t>得到</a:t>
            </a:r>
            <a:r>
              <a:rPr lang="en-US" altLang="zh-CN"/>
              <a:t>A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同样地，要证明</a:t>
            </a:r>
            <a:r>
              <a:rPr lang="en-US" altLang="zh-CN"/>
              <a:t>B</a:t>
            </a:r>
            <a:r>
              <a:rPr lang="zh-CN" altLang="en-US"/>
              <a:t>，又可以通过证明</a:t>
            </a:r>
            <a:r>
              <a:rPr lang="en-US" altLang="zh-CN"/>
              <a:t>C</a:t>
            </a:r>
            <a:r>
              <a:rPr lang="zh-CN" altLang="en-US"/>
              <a:t>以及</a:t>
            </a:r>
            <a:r>
              <a:rPr lang="en-US" altLang="zh-CN"/>
              <a:t>C-&gt;B</a:t>
            </a:r>
            <a:r>
              <a:rPr lang="zh-CN" altLang="en-US"/>
              <a:t>，然后使用</a:t>
            </a:r>
            <a:r>
              <a:rPr lang="en-US" altLang="zh-CN"/>
              <a:t>MP</a:t>
            </a:r>
            <a:r>
              <a:rPr lang="zh-CN" altLang="en-US"/>
              <a:t>得到</a:t>
            </a:r>
            <a:r>
              <a:rPr lang="en-US" altLang="zh-CN"/>
              <a:t>B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....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直到某个时刻，我们遇到了公理或已知证明的公式，即可反推完成</a:t>
            </a:r>
            <a:r>
              <a:rPr lang="zh-CN" altLang="en-US"/>
              <a:t>证明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举例</a:t>
            </a:r>
            <a:r>
              <a:rPr lang="zh-CN" altLang="en-US"/>
              <a:t>说明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401955"/>
            <a:ext cx="8136890" cy="6102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</a:t>
            </a:r>
            <a:r>
              <a:rPr lang="zh-CN" altLang="en-US"/>
              <a:t>备考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我的建议：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</a:rPr>
              <a:t>通读课本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带齐资料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做往年题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注意格式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技巧</a:t>
            </a:r>
            <a:r>
              <a:rPr lang="en-US" altLang="zh-CN" sz="2400"/>
              <a:t>2  </a:t>
            </a:r>
            <a:r>
              <a:rPr lang="zh-CN" altLang="en-US" sz="2400"/>
              <a:t>使用</a:t>
            </a:r>
            <a:r>
              <a:rPr lang="en-US" altLang="zh-CN" sz="2400"/>
              <a:t>HS</a:t>
            </a:r>
            <a:r>
              <a:rPr lang="zh-CN" altLang="en-US" sz="2400"/>
              <a:t>发散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/>
                  <a:t>要证明</a:t>
                </a:r>
                <a:r>
                  <a:rPr lang="en-US" altLang="zh-CN"/>
                  <a:t>A-&gt;B</a:t>
                </a:r>
                <a:r>
                  <a:rPr lang="zh-CN" altLang="en-US"/>
                  <a:t>，可以通过证明</a:t>
                </a:r>
                <a:r>
                  <a:rPr lang="en-US" altLang="zh-CN"/>
                  <a:t>A-&gt;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-&gt;B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，然后使用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HS</a:t>
                </a: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得到</a:t>
                </a:r>
                <a:r>
                  <a:rPr lang="en-US" altLang="zh-CN">
                    <a:sym typeface="+mn-ea"/>
                  </a:rPr>
                  <a:t>A-&gt;B</a:t>
                </a:r>
                <a:endParaRPr lang="en-US" altLang="zh-CN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同样地，链路可以无限延长，通过证明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en-US" altLang="zh-CN">
                    <a:sym typeface="+mn-ea"/>
                  </a:rPr>
                  <a:t>A-&gt;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-&gt;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/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>
                    <a:sym typeface="+mn-ea"/>
                  </a:rPr>
                  <a:t>-&gt;B</a:t>
                </a: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然后多次使用</a:t>
                </a:r>
                <a:r>
                  <a:rPr lang="en-US" altLang="zh-CN"/>
                  <a:t>HS</a:t>
                </a:r>
                <a:r>
                  <a:rPr lang="zh-CN" altLang="en-US"/>
                  <a:t>即可</a:t>
                </a:r>
                <a:endParaRPr lang="zh-CN" altLang="en-US"/>
              </a:p>
              <a:p>
                <a:pPr marL="0" indent="0">
                  <a:buNone/>
                </a:pPr>
                <a:endParaRPr lang="zh-CN" altLang="en-US"/>
              </a:p>
              <a:p>
                <a:pPr marL="0" indent="0">
                  <a:buNone/>
                </a:pPr>
                <a:r>
                  <a:rPr lang="zh-CN" altLang="en-US"/>
                  <a:t>举例</a:t>
                </a:r>
                <a:r>
                  <a:rPr lang="zh-CN" altLang="en-US"/>
                  <a:t>说明</a:t>
                </a:r>
                <a:endParaRPr lang="zh-CN" altLang="en-US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805" y="483235"/>
            <a:ext cx="7854950" cy="58908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4000" y="1652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也可以说是先想到</a:t>
            </a:r>
            <a:r>
              <a:rPr lang="zh-CN" altLang="en-US"/>
              <a:t>否定肯定律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如何</a:t>
            </a:r>
            <a:r>
              <a:rPr lang="zh-CN" altLang="en-US" sz="2400"/>
              <a:t>勾连？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举两个例子说明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129155"/>
            <a:ext cx="5583555" cy="418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15150" y="1255395"/>
            <a:ext cx="4337685" cy="5784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最后一步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将公理及</a:t>
            </a:r>
            <a:r>
              <a:rPr lang="en-US" altLang="zh-CN"/>
              <a:t>MP</a:t>
            </a:r>
            <a:r>
              <a:rPr lang="zh-CN" altLang="en-US"/>
              <a:t>规则以外的公式扩写证明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>
            <a:off x="1275080" y="1402715"/>
            <a:ext cx="4337685" cy="578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74815" y="1566545"/>
            <a:ext cx="4983480" cy="3962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需要注意的</a:t>
            </a:r>
            <a:r>
              <a:rPr lang="zh-CN" altLang="en-US" sz="2400"/>
              <a:t>地方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对于</a:t>
            </a:r>
            <a:r>
              <a:rPr lang="en-US" altLang="zh-CN"/>
              <a:t>A-&gt;B</a:t>
            </a:r>
            <a:r>
              <a:rPr lang="zh-CN" altLang="en-US"/>
              <a:t>，既可以当成整体通过</a:t>
            </a:r>
            <a:r>
              <a:rPr lang="en-US" altLang="zh-CN"/>
              <a:t>MP</a:t>
            </a:r>
            <a:r>
              <a:rPr lang="zh-CN" altLang="en-US"/>
              <a:t>发散，也可以当成两部分通过</a:t>
            </a:r>
            <a:r>
              <a:rPr lang="en-US" altLang="zh-CN"/>
              <a:t>HS</a:t>
            </a:r>
            <a:r>
              <a:rPr lang="zh-CN" altLang="en-US"/>
              <a:t>发散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有的时候还可以通过已知的公式来发散（比如</a:t>
            </a:r>
            <a:r>
              <a:rPr lang="zh-CN" altLang="en-US"/>
              <a:t>第一题），</a:t>
            </a:r>
            <a:r>
              <a:rPr lang="zh-CN" altLang="en-US"/>
              <a:t>所以对于一些稍微困难的题目可能需要足够敏锐的感觉，甚至一点</a:t>
            </a:r>
            <a:r>
              <a:rPr lang="zh-CN" altLang="en-US"/>
              <a:t>运气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如果能想起来已经掌握证明的某个公式，其中一部分跟</a:t>
            </a:r>
            <a:r>
              <a:rPr lang="zh-CN" altLang="en-US"/>
              <a:t>题目长得很像，或许就能以此</a:t>
            </a:r>
            <a:r>
              <a:rPr lang="zh-CN" altLang="en-US"/>
              <a:t>为抓手做出来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 sz="2400">
                <a:solidFill>
                  <a:schemeClr val="accent1"/>
                </a:solidFill>
                <a:sym typeface="+mn-ea"/>
              </a:rPr>
              <a:t>语义应用题（</a:t>
            </a:r>
            <a:r>
              <a:rPr lang="zh-CN" altLang="en-US" sz="2400">
                <a:solidFill>
                  <a:schemeClr val="accent1"/>
                </a:solidFill>
                <a:sym typeface="+mn-ea"/>
              </a:rPr>
              <a:t>基本送分）</a:t>
            </a:r>
            <a:endParaRPr lang="zh-CN" altLang="en-US" sz="240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2"/>
                </a:solidFill>
              </a:rPr>
              <a:t>课本</a:t>
            </a:r>
            <a:r>
              <a:rPr lang="en-US" altLang="zh-CN">
                <a:solidFill>
                  <a:schemeClr val="tx2"/>
                </a:solidFill>
              </a:rPr>
              <a:t>P58~P60</a:t>
            </a:r>
            <a:r>
              <a:rPr lang="zh-CN" altLang="en-US">
                <a:solidFill>
                  <a:schemeClr val="tx2"/>
                </a:solidFill>
              </a:rPr>
              <a:t>：</a:t>
            </a:r>
            <a:r>
              <a:rPr lang="en-US" altLang="zh-CN">
                <a:solidFill>
                  <a:schemeClr val="tx2"/>
                </a:solidFill>
              </a:rPr>
              <a:t>1.5.4 </a:t>
            </a:r>
            <a:r>
              <a:rPr lang="zh-CN" altLang="en-US">
                <a:solidFill>
                  <a:schemeClr val="tx2"/>
                </a:solidFill>
              </a:rPr>
              <a:t>应用举例</a:t>
            </a:r>
            <a:endParaRPr lang="zh-CN" altLang="en-US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注意格式问题！参考课本例题解题格式，</a:t>
            </a:r>
            <a:r>
              <a:rPr lang="zh-CN" altLang="en-US">
                <a:solidFill>
                  <a:srgbClr val="FF0000"/>
                </a:solidFill>
              </a:rPr>
              <a:t>通常比较简单，分务必拿全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2695" y="643890"/>
            <a:ext cx="4907280" cy="557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75450" y="1889760"/>
            <a:ext cx="4861560" cy="30784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>
                <a:solidFill>
                  <a:srgbClr val="FF0000"/>
                </a:solidFill>
                <a:sym typeface="+mn-ea"/>
              </a:rPr>
              <a:t>谓词演算证明题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pPr marL="0" indent="0">
                  <a:buNone/>
                </a:pPr>
                <a:r>
                  <a:rPr lang="zh-CN" altLang="en-US">
                    <a:solidFill>
                      <a:schemeClr val="tx1"/>
                    </a:solidFill>
                    <a:sym typeface="+mn-ea"/>
                  </a:rPr>
                  <a:t>解题注意语法语义问题的</a:t>
                </a:r>
                <a:r>
                  <a:rPr lang="zh-CN" altLang="en-US">
                    <a:solidFill>
                      <a:schemeClr val="tx1"/>
                    </a:solidFill>
                    <a:sym typeface="+mn-ea"/>
                  </a:rPr>
                  <a:t>转换</a:t>
                </a: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不要忽视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规则，或许会</a:t>
                </a:r>
                <a:r>
                  <a:rPr lang="zh-CN" altLang="en-US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用到！</a:t>
                </a:r>
                <a:endParaRPr lang="zh-CN" altLang="en-US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0460"/>
            <a:ext cx="4914900" cy="1661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86530"/>
            <a:ext cx="4533900" cy="472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5" y="3429000"/>
            <a:ext cx="4518660" cy="320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5" y="4305935"/>
            <a:ext cx="4701540" cy="10515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1978025"/>
            <a:ext cx="4427220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95" y="3429000"/>
            <a:ext cx="4754880" cy="2537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9395" y="7251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（摘自往届助教与同学的文档）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970" y="1978025"/>
            <a:ext cx="4419600" cy="441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范式转化题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转化前束</a:t>
            </a:r>
            <a:r>
              <a:rPr lang="en-US" altLang="zh-CN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合取</a:t>
            </a:r>
            <a:r>
              <a:rPr lang="en-US" altLang="zh-CN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/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析取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范式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参考课本例题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格式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需要熟悉课本上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的定理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注意写清每一步的</a:t>
            </a:r>
            <a:r>
              <a:rPr lang="zh-CN" altLang="en-US">
                <a:solidFill>
                  <a:schemeClr val="tx1"/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依据</a:t>
            </a:r>
            <a:endParaRPr lang="zh-CN" altLang="en-US">
              <a:solidFill>
                <a:schemeClr val="tx1"/>
              </a:solidFill>
              <a:latin typeface="Cambria Math" panose="02040503050406030204" charset="0"/>
              <a:cs typeface="Cambria Math" panose="02040503050406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9390" y="394335"/>
            <a:ext cx="4823460" cy="4206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745" y="4055110"/>
            <a:ext cx="4930140" cy="2194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1.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通读课本</a:t>
            </a:r>
            <a:endParaRPr lang="zh-CN" altLang="en-US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为什么一直强调要看课本？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(1)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我们班的教学主要以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ppt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为引导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只是一个提纲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课本内容详细例子丰富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(2)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考试出题主要基于课本内容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(3)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考试开卷，课本是重要资料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熟悉定理及其位置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(4)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再学一遍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提高整体理解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634490"/>
            <a:ext cx="5904865" cy="2828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0125" y="1172845"/>
            <a:ext cx="4823460" cy="4206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10500" y="2574925"/>
            <a:ext cx="3101340" cy="2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54365" y="3045460"/>
            <a:ext cx="2658110" cy="24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2.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带齐资料</a:t>
            </a:r>
            <a:endParaRPr lang="zh-CN" altLang="en-US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考试开卷，允许带任何纸质资料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rgbClr val="FF0000"/>
                </a:solidFill>
                <a:sym typeface="+mn-ea"/>
              </a:rPr>
              <a:t>课本、可以找到的一些往届思考题、常用的直接证明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  <a:sym typeface="+mn-ea"/>
              </a:rPr>
              <a:t>（甚至往年试卷、笔记、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ppt...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）</a:t>
            </a:r>
            <a:endParaRPr lang="zh-CN" altLang="en-US" sz="1600">
              <a:solidFill>
                <a:schemeClr val="tx1"/>
              </a:solidFill>
            </a:endParaRPr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3.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做往年题</a:t>
            </a:r>
            <a:endParaRPr lang="zh-CN" altLang="en-US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</a:rPr>
              <a:t>(1)</a:t>
            </a:r>
            <a:r>
              <a:rPr lang="zh-CN" altLang="en-US" sz="1600">
                <a:solidFill>
                  <a:schemeClr val="tx1"/>
                </a:solidFill>
              </a:rPr>
              <a:t>考试题型基本</a:t>
            </a:r>
            <a:r>
              <a:rPr lang="zh-CN" altLang="en-US" sz="1600">
                <a:solidFill>
                  <a:schemeClr val="tx1"/>
                </a:solidFill>
              </a:rPr>
              <a:t>固定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</a:rPr>
              <a:t>(2)</a:t>
            </a:r>
            <a:r>
              <a:rPr lang="zh-CN" altLang="en-US" sz="1600">
                <a:solidFill>
                  <a:schemeClr val="tx1"/>
                </a:solidFill>
              </a:rPr>
              <a:t>可以熟悉考试节奏</a:t>
            </a:r>
            <a:r>
              <a:rPr lang="en-US" altLang="zh-CN" sz="1600">
                <a:solidFill>
                  <a:schemeClr val="tx1"/>
                </a:solidFill>
              </a:rPr>
              <a:t>  </a:t>
            </a:r>
            <a:r>
              <a:rPr lang="zh-CN" altLang="en-US" sz="1600">
                <a:solidFill>
                  <a:schemeClr val="tx1"/>
                </a:solidFill>
              </a:rPr>
              <a:t>对时间大致有个把握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en-US" altLang="zh-CN" sz="1600">
                <a:solidFill>
                  <a:schemeClr val="tx1"/>
                </a:solidFill>
              </a:rPr>
              <a:t>(3)</a:t>
            </a:r>
            <a:r>
              <a:rPr lang="zh-CN" altLang="en-US" sz="1600">
                <a:solidFill>
                  <a:schemeClr val="tx1"/>
                </a:solidFill>
              </a:rPr>
              <a:t>很多奇怪的判断题</a:t>
            </a:r>
            <a:r>
              <a:rPr lang="en-US" altLang="zh-CN" sz="1600">
                <a:solidFill>
                  <a:schemeClr val="tx1"/>
                </a:solidFill>
              </a:rPr>
              <a:t>/</a:t>
            </a:r>
            <a:r>
              <a:rPr lang="zh-CN" altLang="en-US" sz="1600">
                <a:solidFill>
                  <a:schemeClr val="tx1"/>
                </a:solidFill>
              </a:rPr>
              <a:t>思考题没见过很可能会错</a:t>
            </a:r>
            <a:r>
              <a:rPr lang="zh-CN" altLang="en-US" sz="1600">
                <a:solidFill>
                  <a:schemeClr val="tx1"/>
                </a:solidFill>
              </a:rPr>
              <a:t>甚至做不出来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4.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注意格式</a:t>
            </a:r>
            <a:endParaRPr lang="zh-CN" altLang="en-US">
              <a:solidFill>
                <a:srgbClr val="FF0000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</a:rPr>
              <a:t>做题时养成</a:t>
            </a:r>
            <a:r>
              <a:rPr lang="zh-CN" altLang="en-US" sz="1600">
                <a:solidFill>
                  <a:schemeClr val="tx1"/>
                </a:solidFill>
              </a:rPr>
              <a:t>习惯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</a:rPr>
              <a:t>证明的</a:t>
            </a:r>
            <a:r>
              <a:rPr lang="zh-CN" altLang="en-US" sz="1600">
                <a:solidFill>
                  <a:schemeClr val="tx1"/>
                </a:solidFill>
              </a:rPr>
              <a:t>格式</a:t>
            </a: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zh-CN" altLang="en-US" sz="1600">
                <a:solidFill>
                  <a:schemeClr val="tx1"/>
                </a:solidFill>
              </a:rPr>
              <a:t>写清依据</a:t>
            </a:r>
            <a:endParaRPr lang="zh-CN" altLang="en-US" sz="16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600">
                <a:solidFill>
                  <a:schemeClr val="tx1"/>
                </a:solidFill>
              </a:rPr>
              <a:t>（永真式）</a:t>
            </a:r>
            <a:r>
              <a:rPr lang="en-US" altLang="zh-CN" sz="1600">
                <a:solidFill>
                  <a:schemeClr val="tx1"/>
                </a:solidFill>
              </a:rPr>
              <a:t>  </a:t>
            </a:r>
            <a:r>
              <a:rPr lang="zh-CN" altLang="en-US" sz="1600">
                <a:solidFill>
                  <a:schemeClr val="tx1"/>
                </a:solidFill>
              </a:rPr>
              <a:t>课本上出现过的都能使用，没出现的最好不用，可能</a:t>
            </a:r>
            <a:r>
              <a:rPr lang="zh-CN" altLang="en-US" sz="1600">
                <a:solidFill>
                  <a:schemeClr val="tx1"/>
                </a:solidFill>
              </a:rPr>
              <a:t>扣分</a:t>
            </a:r>
            <a:endParaRPr lang="zh-CN" altLang="en-US" sz="16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 sz="1600">
                <a:solidFill>
                  <a:schemeClr val="tx1"/>
                </a:solidFill>
              </a:rPr>
              <a:t>（课本</a:t>
            </a:r>
            <a:r>
              <a:rPr lang="en-US" altLang="zh-CN" sz="1600">
                <a:solidFill>
                  <a:schemeClr val="tx1"/>
                </a:solidFill>
              </a:rPr>
              <a:t>Pxxx</a:t>
            </a:r>
            <a:r>
              <a:rPr lang="zh-CN" altLang="en-US" sz="1600">
                <a:solidFill>
                  <a:schemeClr val="tx1"/>
                </a:solidFill>
              </a:rPr>
              <a:t>，定理</a:t>
            </a:r>
            <a:r>
              <a:rPr lang="en-US" altLang="zh-CN" sz="1600">
                <a:solidFill>
                  <a:schemeClr val="tx1"/>
                </a:solidFill>
              </a:rPr>
              <a:t>xxx</a:t>
            </a:r>
            <a:r>
              <a:rPr lang="zh-CN" altLang="en-US" sz="1600">
                <a:solidFill>
                  <a:schemeClr val="tx1"/>
                </a:solidFill>
              </a:rPr>
              <a:t>）</a:t>
            </a:r>
            <a:endParaRPr lang="zh-CN" altLang="en-US" sz="16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  <a:p>
            <a:pPr marL="0" indent="457200">
              <a:buNone/>
            </a:pP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题型分析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比较常规的题型有：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</a:rPr>
              <a:t>判断题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zh-CN" altLang="en-US">
                <a:solidFill>
                  <a:schemeClr val="tx1"/>
                </a:solidFill>
              </a:rPr>
              <a:t>简答题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间接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直接证明题（命题</a:t>
            </a:r>
            <a:r>
              <a:rPr lang="zh-CN" altLang="en-US">
                <a:solidFill>
                  <a:srgbClr val="FF0000"/>
                </a:solidFill>
              </a:rPr>
              <a:t>演算）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1"/>
                </a:solidFill>
              </a:rPr>
              <a:t>4.</a:t>
            </a:r>
            <a:r>
              <a:rPr lang="zh-CN" altLang="en-US">
                <a:solidFill>
                  <a:schemeClr val="accent1"/>
                </a:solidFill>
              </a:rPr>
              <a:t>语义应用题</a:t>
            </a:r>
            <a:endParaRPr lang="zh-CN" altLang="en-US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5.</a:t>
            </a:r>
            <a:r>
              <a:rPr lang="zh-CN" altLang="en-US">
                <a:solidFill>
                  <a:srgbClr val="FF0000"/>
                </a:solidFill>
              </a:rPr>
              <a:t>证明题（谓词演算）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6.</a:t>
            </a:r>
            <a:r>
              <a:rPr lang="zh-CN" altLang="en-US">
                <a:solidFill>
                  <a:schemeClr val="tx1"/>
                </a:solidFill>
              </a:rPr>
              <a:t>前束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合取析取范式转化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u="sng">
                <a:solidFill>
                  <a:srgbClr val="FF0000"/>
                </a:solidFill>
              </a:rPr>
              <a:t>（不代表一定只有这些题型，具体题型不知，可能会有变化！）</a:t>
            </a:r>
            <a:endParaRPr lang="zh-CN" altLang="en-US" u="sng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>
                <a:solidFill>
                  <a:srgbClr val="FF0000"/>
                </a:solidFill>
              </a:rPr>
              <a:t>判断题（通常</a:t>
            </a:r>
            <a:r>
              <a:rPr lang="en-US" altLang="zh-CN" sz="2400">
                <a:solidFill>
                  <a:srgbClr val="FF0000"/>
                </a:solidFill>
              </a:rPr>
              <a:t>7*3</a:t>
            </a:r>
            <a:r>
              <a:rPr lang="zh-CN" altLang="en-US" sz="2400">
                <a:solidFill>
                  <a:srgbClr val="FF0000"/>
                </a:solidFill>
              </a:rPr>
              <a:t>分或</a:t>
            </a:r>
            <a:r>
              <a:rPr lang="en-US" altLang="zh-CN" sz="2400">
                <a:solidFill>
                  <a:srgbClr val="FF0000"/>
                </a:solidFill>
              </a:rPr>
              <a:t>8*3</a:t>
            </a:r>
            <a:r>
              <a:rPr lang="zh-CN" altLang="en-US" sz="2400">
                <a:solidFill>
                  <a:srgbClr val="FF0000"/>
                </a:solidFill>
              </a:rPr>
              <a:t>分）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常常重复，许多往年卷内的判断题都会</a:t>
            </a:r>
            <a:r>
              <a:rPr lang="zh-CN" altLang="en-US"/>
              <a:t>时常出现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脱胎自一些往年的思考题</a:t>
            </a:r>
            <a:r>
              <a:rPr lang="en-US" altLang="zh-CN"/>
              <a:t>/</a:t>
            </a:r>
            <a:r>
              <a:rPr lang="zh-CN" altLang="en-US"/>
              <a:t>小测题</a:t>
            </a:r>
            <a:r>
              <a:rPr lang="zh-CN" altLang="en-US"/>
              <a:t>等等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考察对知识概念的理解，</a:t>
            </a:r>
            <a:r>
              <a:rPr lang="zh-CN" altLang="en-US"/>
              <a:t>比较灵活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会拉开区分度！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得分不稳定，分值</a:t>
            </a:r>
            <a:r>
              <a:rPr lang="zh-CN" altLang="en-US">
                <a:solidFill>
                  <a:srgbClr val="FF0000"/>
                </a:solidFill>
              </a:rPr>
              <a:t>很大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>
                <a:solidFill>
                  <a:schemeClr val="tx1"/>
                </a:solidFill>
              </a:rPr>
              <a:t>简答题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（通常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2*12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分）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可能会比较偏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比较细，</a:t>
            </a:r>
            <a:r>
              <a:rPr lang="zh-CN" altLang="en-US">
                <a:solidFill>
                  <a:schemeClr val="tx1"/>
                </a:solidFill>
              </a:rPr>
              <a:t>考察个人对一些概念与定义的理解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抄书、抄思考题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不要空题，言之有理的前提下</a:t>
            </a:r>
            <a:r>
              <a:rPr lang="zh-CN" altLang="en-US" strike="sngStrike">
                <a:solidFill>
                  <a:schemeClr val="tx1"/>
                </a:solidFill>
              </a:rPr>
              <a:t>张开想象的翅膀</a:t>
            </a:r>
            <a:endParaRPr lang="zh-CN" altLang="en-US" strike="sngStrike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PP_MARK_KEY" val="a47cbe1a-15ed-4fe4-a121-491fbb8c0625"/>
  <p:tag name="COMMONDATA" val="eyJoZGlkIjoiOTA2NjIxN2ZkOTQ2ZTdlZWNjMGIyZDEzMjA4NzhmNzI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WPS 演示</Application>
  <PresentationFormat>宽屏</PresentationFormat>
  <Paragraphs>188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Cambria Math</vt:lpstr>
      <vt:lpstr>Office 主题​​</vt:lpstr>
      <vt:lpstr>数理逻辑 备考指导与题型分析</vt:lpstr>
      <vt:lpstr>如何备考</vt:lpstr>
      <vt:lpstr>PowerPoint 演示文稿</vt:lpstr>
      <vt:lpstr>PowerPoint 演示文稿</vt:lpstr>
      <vt:lpstr>PowerPoint 演示文稿</vt:lpstr>
      <vt:lpstr>PowerPoint 演示文稿</vt:lpstr>
      <vt:lpstr>题型分析</vt:lpstr>
      <vt:lpstr>判断题（通常7*3分或8*3分）</vt:lpstr>
      <vt:lpstr>简答题（通常2*12分）</vt:lpstr>
      <vt:lpstr>PowerPoint 演示文稿</vt:lpstr>
      <vt:lpstr>命题演算证明题（通常20分）</vt:lpstr>
      <vt:lpstr>PowerPoint 演示文稿</vt:lpstr>
      <vt:lpstr>步骤</vt:lpstr>
      <vt:lpstr>如何出发？</vt:lpstr>
      <vt:lpstr>PowerPoint 演示文稿</vt:lpstr>
      <vt:lpstr>PowerPoint 演示文稿</vt:lpstr>
      <vt:lpstr>如何发散？</vt:lpstr>
      <vt:lpstr>技巧1  使用MP发散</vt:lpstr>
      <vt:lpstr>PowerPoint 演示文稿</vt:lpstr>
      <vt:lpstr>技巧2  使用HS发散</vt:lpstr>
      <vt:lpstr>PowerPoint 演示文稿</vt:lpstr>
      <vt:lpstr>如何勾连？</vt:lpstr>
      <vt:lpstr>技巧2  使用HS发散</vt:lpstr>
      <vt:lpstr>需要注意的地方</vt:lpstr>
      <vt:lpstr>语义应用题（基本送分）</vt:lpstr>
      <vt:lpstr>PowerPoint 演示文稿</vt:lpstr>
      <vt:lpstr>谓词演算证明题</vt:lpstr>
      <vt:lpstr>PowerPoint 演示文稿</vt:lpstr>
      <vt:lpstr>范式转化题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Horse Hunter</cp:lastModifiedBy>
  <cp:revision>184</cp:revision>
  <dcterms:created xsi:type="dcterms:W3CDTF">2019-06-19T02:08:00Z</dcterms:created>
  <dcterms:modified xsi:type="dcterms:W3CDTF">2023-05-31T01:24:54Z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F84CEF251FE340519A98FB2F4E19D9A4_11</vt:lpwstr>
  </property>
</Properties>
</file>